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sldIdLst>
    <p:sldId id="278" r:id="rId2"/>
  </p:sldIdLst>
  <p:sldSz cx="9144000" cy="6858000" type="screen4x3"/>
  <p:notesSz cx="6858000" cy="9064625"/>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B2B2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234" autoAdjust="0"/>
    <p:restoredTop sz="94575" autoAdjust="0"/>
  </p:normalViewPr>
  <p:slideViewPr>
    <p:cSldViewPr snapToGrid="0">
      <p:cViewPr>
        <p:scale>
          <a:sx n="75" d="100"/>
          <a:sy n="75" d="100"/>
        </p:scale>
        <p:origin x="-2178" y="-46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40" d="100"/>
          <a:sy n="40" d="100"/>
        </p:scale>
        <p:origin x="-1542" y="-108"/>
      </p:cViewPr>
      <p:guideLst>
        <p:guide orient="horz" pos="2855"/>
        <p:guide pos="2160"/>
      </p:guideLst>
    </p:cSldViewPr>
  </p:notes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7650" name="Rectangle 2"/>
          <p:cNvSpPr>
            <a:spLocks noGrp="1" noChangeArrowheads="1"/>
          </p:cNvSpPr>
          <p:nvPr>
            <p:ph type="hdr" sz="quarter"/>
          </p:nvPr>
        </p:nvSpPr>
        <p:spPr bwMode="auto">
          <a:xfrm>
            <a:off x="0"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n-US" altLang="en-US"/>
          </a:p>
        </p:txBody>
      </p:sp>
      <p:sp>
        <p:nvSpPr>
          <p:cNvPr id="27651" name="Rectangle 3"/>
          <p:cNvSpPr>
            <a:spLocks noGrp="1" noChangeArrowheads="1"/>
          </p:cNvSpPr>
          <p:nvPr>
            <p:ph type="dt" idx="1"/>
          </p:nvPr>
        </p:nvSpPr>
        <p:spPr bwMode="auto">
          <a:xfrm>
            <a:off x="3884613" y="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n-US" altLang="en-US"/>
          </a:p>
        </p:txBody>
      </p:sp>
      <p:sp>
        <p:nvSpPr>
          <p:cNvPr id="27652" name="Rectangle 4"/>
          <p:cNvSpPr>
            <a:spLocks noRot="1" noChangeArrowheads="1" noTextEdit="1"/>
          </p:cNvSpPr>
          <p:nvPr>
            <p:ph type="sldImg" idx="2"/>
          </p:nvPr>
        </p:nvSpPr>
        <p:spPr bwMode="auto">
          <a:xfrm>
            <a:off x="1165225" y="681038"/>
            <a:ext cx="4529138" cy="33972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7653" name="Rectangle 5"/>
          <p:cNvSpPr>
            <a:spLocks noGrp="1" noChangeArrowheads="1"/>
          </p:cNvSpPr>
          <p:nvPr>
            <p:ph type="body" sz="quarter" idx="3"/>
          </p:nvPr>
        </p:nvSpPr>
        <p:spPr bwMode="auto">
          <a:xfrm>
            <a:off x="685800" y="4306888"/>
            <a:ext cx="5486400" cy="4076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7654" name="Rectangle 6"/>
          <p:cNvSpPr>
            <a:spLocks noGrp="1" noChangeArrowheads="1"/>
          </p:cNvSpPr>
          <p:nvPr>
            <p:ph type="ftr" sz="quarter" idx="4"/>
          </p:nvPr>
        </p:nvSpPr>
        <p:spPr bwMode="auto">
          <a:xfrm>
            <a:off x="0" y="861060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n-US" altLang="en-US"/>
          </a:p>
        </p:txBody>
      </p:sp>
      <p:sp>
        <p:nvSpPr>
          <p:cNvPr id="27655" name="Rectangle 7"/>
          <p:cNvSpPr>
            <a:spLocks noGrp="1" noChangeArrowheads="1"/>
          </p:cNvSpPr>
          <p:nvPr>
            <p:ph type="sldNum" sz="quarter" idx="5"/>
          </p:nvPr>
        </p:nvSpPr>
        <p:spPr bwMode="auto">
          <a:xfrm>
            <a:off x="3884613" y="8610600"/>
            <a:ext cx="2971800" cy="452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20A8A804-0578-4F90-81F4-D494FA95C612}" type="slidenum">
              <a:rPr lang="en-US" altLang="en-US"/>
              <a:pPr/>
              <a:t>‹#›</a:t>
            </a:fld>
            <a:endParaRPr lang="en-US" altLang="en-US"/>
          </a:p>
        </p:txBody>
      </p:sp>
    </p:spTree>
    <p:extLst>
      <p:ext uri="{BB962C8B-B14F-4D97-AF65-F5344CB8AC3E}">
        <p14:creationId xmlns:p14="http://schemas.microsoft.com/office/powerpoint/2010/main" val="177885635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2955041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7924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5713793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81101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23775571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34925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4942101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Tree>
    <p:extLst>
      <p:ext uri="{BB962C8B-B14F-4D97-AF65-F5344CB8AC3E}">
        <p14:creationId xmlns:p14="http://schemas.microsoft.com/office/powerpoint/2010/main" val="13481413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191784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978079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182972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6" name="Rectangle 52"/>
          <p:cNvSpPr>
            <a:spLocks noChangeArrowheads="1"/>
          </p:cNvSpPr>
          <p:nvPr userDrawn="1"/>
        </p:nvSpPr>
        <p:spPr bwMode="auto">
          <a:xfrm>
            <a:off x="4953000" y="3429000"/>
            <a:ext cx="3886200" cy="3276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25400">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aphicFrame>
        <p:nvGraphicFramePr>
          <p:cNvPr id="1462" name="Group 438"/>
          <p:cNvGraphicFramePr>
            <a:graphicFrameLocks noGrp="1"/>
          </p:cNvGraphicFramePr>
          <p:nvPr userDrawn="1"/>
        </p:nvGraphicFramePr>
        <p:xfrm>
          <a:off x="152400" y="152400"/>
          <a:ext cx="8839200" cy="670560"/>
        </p:xfrm>
        <a:graphic>
          <a:graphicData uri="http://schemas.openxmlformats.org/drawingml/2006/table">
            <a:tbl>
              <a:tblPr/>
              <a:tblGrid>
                <a:gridCol w="692150"/>
                <a:gridCol w="1844675"/>
                <a:gridCol w="730250"/>
                <a:gridCol w="730250"/>
                <a:gridCol w="998538"/>
                <a:gridCol w="982662"/>
                <a:gridCol w="1630363"/>
                <a:gridCol w="1230312"/>
              </a:tblGrid>
              <a:tr h="3048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Name</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POW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Due Date</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Date submitted</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4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44475">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cap="flat">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a:noFill/>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600" b="0" i="0" u="none" strike="noStrike" cap="none" normalizeH="0" baseline="0" smtClean="0">
                        <a:ln>
                          <a:noFill/>
                        </a:ln>
                        <a:solidFill>
                          <a:schemeClr val="tx1"/>
                        </a:solidFill>
                        <a:effectLst/>
                        <a:latin typeface="Times New Roman" pitchFamily="18" charset="0"/>
                      </a:endParaRPr>
                    </a:p>
                  </a:txBody>
                  <a:tcPr horzOverflow="overflow">
                    <a:lnL>
                      <a:noFill/>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cap="flat">
                      <a:noFill/>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Total points/Grade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US" altLang="en-US" sz="1800" b="0" i="0" u="none" strike="noStrike" cap="none" normalizeH="0" baseline="0" smtClean="0">
                        <a:ln>
                          <a:noFill/>
                        </a:ln>
                        <a:solidFill>
                          <a:schemeClr val="tx1"/>
                        </a:solidFill>
                        <a:effectLst/>
                        <a:latin typeface="Times New Roman" pitchFamily="18"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85" name="Group 461"/>
          <p:cNvGraphicFramePr>
            <a:graphicFrameLocks noGrp="1"/>
          </p:cNvGraphicFramePr>
          <p:nvPr userDrawn="1"/>
        </p:nvGraphicFramePr>
        <p:xfrm>
          <a:off x="6172200" y="990600"/>
          <a:ext cx="2819400" cy="2651760"/>
        </p:xfrm>
        <a:graphic>
          <a:graphicData uri="http://schemas.openxmlformats.org/drawingml/2006/table">
            <a:tbl>
              <a:tblPr/>
              <a:tblGrid>
                <a:gridCol w="2819400"/>
              </a:tblGrid>
              <a:tr h="609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Please attach all scratch work to your final copy.  All work should be on another sheet of paper.  Always write in COMPLETE sentences!</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863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“Algebra” may not be used as a strategy.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ALL</a:t>
                      </a:r>
                      <a:r>
                        <a:rPr kumimoji="0" lang="en-US" altLang="en-US" sz="1200" b="0" i="0" u="none" strike="noStrike" cap="none" normalizeH="0" baseline="0" smtClean="0">
                          <a:ln>
                            <a:noFill/>
                          </a:ln>
                          <a:solidFill>
                            <a:schemeClr val="tx1"/>
                          </a:solidFill>
                          <a:effectLst/>
                          <a:latin typeface="Times New Roman" pitchFamily="18" charset="0"/>
                        </a:rPr>
                        <a:t> submitted work must be in your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writing or typed on a computer.  You must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be able to explain all work on your POW.</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207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Remember, the main idea behind these</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problems is </a:t>
                      </a:r>
                      <a:r>
                        <a:rPr kumimoji="0" lang="en-US" altLang="en-US" sz="1200" b="0" i="0" u="sng" strike="noStrike" cap="none" normalizeH="0" baseline="0" smtClean="0">
                          <a:ln>
                            <a:noFill/>
                          </a:ln>
                          <a:solidFill>
                            <a:schemeClr val="tx1"/>
                          </a:solidFill>
                          <a:effectLst/>
                          <a:latin typeface="Times New Roman" pitchFamily="18" charset="0"/>
                        </a:rPr>
                        <a:t>to be able to explain the </a:t>
                      </a:r>
                    </a:p>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0" i="0" u="sng" strike="noStrike" cap="none" normalizeH="0" baseline="0" smtClean="0">
                          <a:ln>
                            <a:noFill/>
                          </a:ln>
                          <a:solidFill>
                            <a:schemeClr val="tx1"/>
                          </a:solidFill>
                          <a:effectLst/>
                          <a:latin typeface="Times New Roman" pitchFamily="18" charset="0"/>
                        </a:rPr>
                        <a:t>process involved in problem solving</a:t>
                      </a:r>
                      <a:r>
                        <a:rPr kumimoji="0" lang="en-US" altLang="en-US" sz="1200" b="0" i="0" u="none" strike="noStrike" cap="none" normalizeH="0" baseline="0" smtClean="0">
                          <a:ln>
                            <a:noFill/>
                          </a:ln>
                          <a:solidFill>
                            <a:schemeClr val="tx1"/>
                          </a:solidFill>
                          <a:effectLst/>
                          <a:latin typeface="Times New Roman" pitchFamily="18" charset="0"/>
                        </a:rPr>
                        <a:t>, not only to get a “correct answer.”</a:t>
                      </a:r>
                    </a:p>
                  </a:txBody>
                  <a:tcPr anchor="ct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471" name="Group 447"/>
          <p:cNvGraphicFramePr>
            <a:graphicFrameLocks noGrp="1"/>
          </p:cNvGraphicFramePr>
          <p:nvPr userDrawn="1"/>
        </p:nvGraphicFramePr>
        <p:xfrm>
          <a:off x="152400" y="2684463"/>
          <a:ext cx="5867400" cy="1051560"/>
        </p:xfrm>
        <a:graphic>
          <a:graphicData uri="http://schemas.openxmlformats.org/drawingml/2006/table">
            <a:tbl>
              <a:tblPr/>
              <a:tblGrid>
                <a:gridCol w="1955800"/>
                <a:gridCol w="1955800"/>
                <a:gridCol w="1955800"/>
              </a:tblGrid>
              <a:tr h="152400">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PROBLEM SOLVING STRATEGIES</a:t>
                      </a:r>
                    </a:p>
                  </a:txBody>
                  <a:tcPr horzOverflow="overflow">
                    <a:lnL w="28575"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r>
              <a:tr h="2127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an organized list</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a picture or diagram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look for a pattern</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28600">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Use or make a table</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Brainstorm</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Guess and check</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478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Work backwards</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Make it simpler</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100" b="0" i="0" u="none" strike="noStrike" cap="none" normalizeH="0" baseline="0" smtClean="0">
                          <a:ln>
                            <a:noFill/>
                          </a:ln>
                          <a:solidFill>
                            <a:schemeClr val="tx1"/>
                          </a:solidFill>
                          <a:effectLst/>
                          <a:latin typeface="Times New Roman" pitchFamily="18" charset="0"/>
                        </a:rPr>
                        <a:t>Act out or use objects</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graphicFrame>
        <p:nvGraphicFramePr>
          <p:cNvPr id="1662" name="Group 638"/>
          <p:cNvGraphicFramePr>
            <a:graphicFrameLocks noGrp="1"/>
          </p:cNvGraphicFramePr>
          <p:nvPr userDrawn="1"/>
        </p:nvGraphicFramePr>
        <p:xfrm>
          <a:off x="152400" y="3810000"/>
          <a:ext cx="8839200" cy="2968752"/>
        </p:xfrm>
        <a:graphic>
          <a:graphicData uri="http://schemas.openxmlformats.org/drawingml/2006/table">
            <a:tbl>
              <a:tblPr/>
              <a:tblGrid>
                <a:gridCol w="6477000"/>
                <a:gridCol w="304800"/>
                <a:gridCol w="381000"/>
                <a:gridCol w="304800"/>
                <a:gridCol w="242888"/>
                <a:gridCol w="365125"/>
                <a:gridCol w="366712"/>
                <a:gridCol w="396875"/>
              </a:tblGrid>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1.  STATEMENT:</a:t>
                      </a:r>
                      <a:r>
                        <a:rPr kumimoji="0" lang="en-US" altLang="en-US" sz="1200" b="0" i="0" u="none" strike="noStrike" cap="none" normalizeH="0" baseline="0" smtClean="0">
                          <a:ln>
                            <a:noFill/>
                          </a:ln>
                          <a:solidFill>
                            <a:schemeClr val="tx1"/>
                          </a:solidFill>
                          <a:effectLst/>
                          <a:latin typeface="Times New Roman" pitchFamily="18" charset="0"/>
                        </a:rPr>
                        <a:t> </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In your OWN WORDS restate the problem providing enough details to solve the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2.  PROCEDURE:</a:t>
                      </a:r>
                    </a:p>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a.  Solve the problem, then EXPLAIN step by step how you found the solution.  Provide DETAILS!!!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6</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Show ALL your work, steps, drawings or tables.  Label and organize all work on your final copy.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4</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5</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36538">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Name the main strategy that you used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762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d.  Name one strategy that would not work to solve this POW.  Why?</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65113">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1" i="0" u="none" strike="noStrike" cap="none" normalizeH="0" baseline="0" smtClean="0">
                          <a:ln>
                            <a:noFill/>
                          </a:ln>
                          <a:solidFill>
                            <a:schemeClr val="tx1"/>
                          </a:solidFill>
                          <a:effectLst/>
                          <a:latin typeface="Times New Roman" pitchFamily="18" charset="0"/>
                        </a:rPr>
                        <a:t>3.  CONCLUSION:  </a:t>
                      </a:r>
                      <a:r>
                        <a:rPr kumimoji="0" lang="en-US" altLang="en-US" sz="1200" b="0" i="0" u="none" strike="noStrike" cap="none" normalizeH="0" baseline="0" smtClean="0">
                          <a:ln>
                            <a:noFill/>
                          </a:ln>
                          <a:solidFill>
                            <a:schemeClr val="tx1"/>
                          </a:solidFill>
                          <a:effectLst/>
                          <a:latin typeface="Times New Roman" pitchFamily="18" charset="0"/>
                        </a:rPr>
                        <a:t>a.  What is your answer?</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3">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gridSpan="2">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2</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3</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8892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b.  Could there be other CORRECT answers to this same problem?</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180975">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en-US" sz="1200" b="0" i="0" u="none" strike="noStrike" cap="none" normalizeH="0" baseline="0" smtClean="0">
                          <a:ln>
                            <a:noFill/>
                          </a:ln>
                          <a:solidFill>
                            <a:schemeClr val="tx1"/>
                          </a:solidFill>
                          <a:effectLst/>
                          <a:latin typeface="Times New Roman" pitchFamily="18" charset="0"/>
                        </a:rPr>
                        <a:t>c.  What 6</a:t>
                      </a:r>
                      <a:r>
                        <a:rPr kumimoji="0" lang="en-US" altLang="en-US" sz="1200" b="0" i="0" u="none" strike="noStrike" cap="none" normalizeH="0" baseline="30000" smtClean="0">
                          <a:ln>
                            <a:noFill/>
                          </a:ln>
                          <a:solidFill>
                            <a:schemeClr val="tx1"/>
                          </a:solidFill>
                          <a:effectLst/>
                          <a:latin typeface="Times New Roman" pitchFamily="18" charset="0"/>
                        </a:rPr>
                        <a:t>th</a:t>
                      </a:r>
                      <a:r>
                        <a:rPr kumimoji="0" lang="en-US" altLang="en-US" sz="1200" b="0" i="0" u="none" strike="noStrike" cap="none" normalizeH="0" baseline="0" smtClean="0">
                          <a:ln>
                            <a:noFill/>
                          </a:ln>
                          <a:solidFill>
                            <a:schemeClr val="tx1"/>
                          </a:solidFill>
                          <a:effectLst/>
                          <a:latin typeface="Times New Roman" pitchFamily="18" charset="0"/>
                        </a:rPr>
                        <a:t> grade (or higher) math related concept did this POW teach you or reinforce that can be used for future problems?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0</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gridSpan="5">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endParaRPr kumimoji="0" lang="en-US" altLang="en-US" sz="1400" b="1" i="0" u="none" strike="noStrike" cap="none" normalizeH="0" baseline="0" smtClean="0">
                        <a:ln>
                          <a:noFill/>
                        </a:ln>
                        <a:solidFill>
                          <a:schemeClr val="tx1"/>
                        </a:solidFill>
                        <a:effectLst/>
                        <a:latin typeface="Times New Roman" pitchFamily="18" charset="0"/>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lvl1pPr>
                        <a:spcBef>
                          <a:spcPct val="20000"/>
                        </a:spcBef>
                        <a:defRPr sz="2800">
                          <a:solidFill>
                            <a:schemeClr val="tx1"/>
                          </a:solidFill>
                          <a:latin typeface="Times New Roman" pitchFamily="18" charset="0"/>
                        </a:defRPr>
                      </a:lvl1pPr>
                      <a:lvl2pPr>
                        <a:spcBef>
                          <a:spcPct val="20000"/>
                        </a:spcBef>
                        <a:defRPr sz="2400">
                          <a:solidFill>
                            <a:schemeClr val="tx1"/>
                          </a:solidFill>
                          <a:latin typeface="Times New Roman" pitchFamily="18" charset="0"/>
                        </a:defRPr>
                      </a:lvl2pPr>
                      <a:lvl3pPr>
                        <a:spcBef>
                          <a:spcPct val="20000"/>
                        </a:spcBef>
                        <a:defRPr sz="2000">
                          <a:solidFill>
                            <a:schemeClr val="tx1"/>
                          </a:solidFill>
                          <a:latin typeface="Times New Roman" pitchFamily="18" charset="0"/>
                        </a:defRPr>
                      </a:lvl3pPr>
                      <a:lvl4pPr>
                        <a:spcBef>
                          <a:spcPct val="20000"/>
                        </a:spcBef>
                        <a:defRPr>
                          <a:solidFill>
                            <a:schemeClr val="tx1"/>
                          </a:solidFill>
                          <a:latin typeface="Times New Roman" pitchFamily="18" charset="0"/>
                        </a:defRPr>
                      </a:lvl4pPr>
                      <a:lvl5pPr>
                        <a:spcBef>
                          <a:spcPct val="20000"/>
                        </a:spcBef>
                        <a:defRPr>
                          <a:solidFill>
                            <a:schemeClr val="tx1"/>
                          </a:solidFill>
                          <a:latin typeface="Times New Roman" pitchFamily="18" charset="0"/>
                        </a:defRPr>
                      </a:lvl5pPr>
                      <a:lvl6pPr eaLnBrk="0" fontAlgn="base" hangingPunct="0">
                        <a:spcBef>
                          <a:spcPct val="20000"/>
                        </a:spcBef>
                        <a:spcAft>
                          <a:spcPct val="0"/>
                        </a:spcAft>
                        <a:defRPr>
                          <a:solidFill>
                            <a:schemeClr val="tx1"/>
                          </a:solidFill>
                          <a:latin typeface="Times New Roman" pitchFamily="18" charset="0"/>
                        </a:defRPr>
                      </a:lvl6pPr>
                      <a:lvl7pPr eaLnBrk="0" fontAlgn="base" hangingPunct="0">
                        <a:spcBef>
                          <a:spcPct val="20000"/>
                        </a:spcBef>
                        <a:spcAft>
                          <a:spcPct val="0"/>
                        </a:spcAft>
                        <a:defRPr>
                          <a:solidFill>
                            <a:schemeClr val="tx1"/>
                          </a:solidFill>
                          <a:latin typeface="Times New Roman" pitchFamily="18" charset="0"/>
                        </a:defRPr>
                      </a:lvl7pPr>
                      <a:lvl8pPr eaLnBrk="0" fontAlgn="base" hangingPunct="0">
                        <a:spcBef>
                          <a:spcPct val="20000"/>
                        </a:spcBef>
                        <a:spcAft>
                          <a:spcPct val="0"/>
                        </a:spcAft>
                        <a:defRPr>
                          <a:solidFill>
                            <a:schemeClr val="tx1"/>
                          </a:solidFill>
                          <a:latin typeface="Times New Roman" pitchFamily="18" charset="0"/>
                        </a:defRPr>
                      </a:lvl8pPr>
                      <a:lvl9pPr eaLnBrk="0" fontAlgn="base" hangingPunct="0">
                        <a:spcBef>
                          <a:spcPct val="20000"/>
                        </a:spcBef>
                        <a:spcAft>
                          <a:spcPct val="0"/>
                        </a:spcAft>
                        <a:defRPr>
                          <a:solidFill>
                            <a:schemeClr val="tx1"/>
                          </a:solidFill>
                          <a:latin typeface="Times New Roman" pitchFamily="18" charset="0"/>
                        </a:defRPr>
                      </a:lvl9p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US" altLang="en-US" sz="1400" b="1" i="0" u="none" strike="noStrike" cap="none" normalizeH="0" baseline="0" smtClean="0">
                          <a:ln>
                            <a:noFill/>
                          </a:ln>
                          <a:solidFill>
                            <a:schemeClr val="tx1"/>
                          </a:solidFill>
                          <a:effectLst/>
                          <a:latin typeface="Times New Roman" pitchFamily="18" charset="0"/>
                        </a:rPr>
                        <a:t>1</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eaLnBrk="0" fontAlgn="base" hangingPunct="0">
        <a:spcBef>
          <a:spcPct val="0"/>
        </a:spcBef>
        <a:spcAft>
          <a:spcPct val="0"/>
        </a:spcAft>
        <a:defRPr sz="4400">
          <a:solidFill>
            <a:schemeClr val="tx2"/>
          </a:solidFill>
          <a:latin typeface="Times New Roman" pitchFamily="18" charset="0"/>
        </a:defRPr>
      </a:lvl6pPr>
      <a:lvl7pPr marL="914400" algn="ctr" rtl="0" eaLnBrk="0" fontAlgn="base" hangingPunct="0">
        <a:spcBef>
          <a:spcPct val="0"/>
        </a:spcBef>
        <a:spcAft>
          <a:spcPct val="0"/>
        </a:spcAft>
        <a:defRPr sz="4400">
          <a:solidFill>
            <a:schemeClr val="tx2"/>
          </a:solidFill>
          <a:latin typeface="Times New Roman" pitchFamily="18" charset="0"/>
        </a:defRPr>
      </a:lvl7pPr>
      <a:lvl8pPr marL="1371600" algn="ctr" rtl="0" eaLnBrk="0" fontAlgn="base" hangingPunct="0">
        <a:spcBef>
          <a:spcPct val="0"/>
        </a:spcBef>
        <a:spcAft>
          <a:spcPct val="0"/>
        </a:spcAft>
        <a:defRPr sz="4400">
          <a:solidFill>
            <a:schemeClr val="tx2"/>
          </a:solidFill>
          <a:latin typeface="Times New Roman" pitchFamily="18" charset="0"/>
        </a:defRPr>
      </a:lvl8pPr>
      <a:lvl9pPr marL="1828800" algn="ctr" rtl="0" eaLnBrk="0" fontAlgn="base" hangingPunct="0">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ext Box 2"/>
          <p:cNvSpPr txBox="1">
            <a:spLocks noChangeArrowheads="1"/>
          </p:cNvSpPr>
          <p:nvPr/>
        </p:nvSpPr>
        <p:spPr bwMode="auto">
          <a:xfrm>
            <a:off x="152400" y="685800"/>
            <a:ext cx="5867400" cy="879475"/>
          </a:xfrm>
          <a:prstGeom prst="rect">
            <a:avLst/>
          </a:prstGeom>
          <a:noFill/>
          <a:ln w="57150" cmpd="thickThin">
            <a:solidFill>
              <a:schemeClr val="tx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1200"/>
              <a:t>You have a chain that is made out of 63 individual links.  Is it possible for you to cut the chain in three places (you will be cutting three links) so that you could hand a person any number of links from 1 to 63?  A cut link is still counted as a link.  If you can, where will you cut the chain?  If not, explain why this is not possible.</a:t>
            </a:r>
          </a:p>
        </p:txBody>
      </p:sp>
      <p:sp>
        <p:nvSpPr>
          <p:cNvPr id="33795" name="Text Box 3"/>
          <p:cNvSpPr txBox="1">
            <a:spLocks noChangeArrowheads="1"/>
          </p:cNvSpPr>
          <p:nvPr/>
        </p:nvSpPr>
        <p:spPr bwMode="auto">
          <a:xfrm>
            <a:off x="3403600" y="165100"/>
            <a:ext cx="7096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Acc - 21</a:t>
            </a:r>
          </a:p>
        </p:txBody>
      </p:sp>
      <p:sp>
        <p:nvSpPr>
          <p:cNvPr id="33796" name="Text Box 4"/>
          <p:cNvSpPr txBox="1">
            <a:spLocks noChangeArrowheads="1"/>
          </p:cNvSpPr>
          <p:nvPr/>
        </p:nvSpPr>
        <p:spPr bwMode="auto">
          <a:xfrm>
            <a:off x="5295900" y="177800"/>
            <a:ext cx="650875"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altLang="en-US" sz="1200"/>
              <a:t>5/21/08</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clrMap bg1="lt1" tx1="dk1" bg2="lt2" tx2="dk2" accent1="accent1" accent2="accent2" accent3="accent3" accent4="accent4" accent5="accent5" accent6="accent6" hlink="hlink" folHlink="folHlink"/>
    </a:extraClrScheme>
    <a:extraClrScheme>
      <a:clrScheme name="Default Design 9">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3333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5373</TotalTime>
  <Words>84</Words>
  <Application>Microsoft Office PowerPoint</Application>
  <PresentationFormat>On-screen Show (4:3)</PresentationFormat>
  <Paragraphs>3</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Times New Roman</vt:lpstr>
      <vt:lpstr>Default Design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Lance Mangham</dc:creator>
  <cp:lastModifiedBy>Lance</cp:lastModifiedBy>
  <cp:revision>104</cp:revision>
  <cp:lastPrinted>2001-04-26T02:59:36Z</cp:lastPrinted>
  <dcterms:created xsi:type="dcterms:W3CDTF">2000-09-03T02:04:07Z</dcterms:created>
  <dcterms:modified xsi:type="dcterms:W3CDTF">2014-05-03T21:13:49Z</dcterms:modified>
</cp:coreProperties>
</file>